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58" r:id="rId5"/>
    <p:sldId id="259" r:id="rId6"/>
    <p:sldId id="260" r:id="rId7"/>
    <p:sldId id="261" r:id="rId8"/>
    <p:sldId id="262" r:id="rId9"/>
    <p:sldId id="263" r:id="rId10"/>
    <p:sldId id="266" r:id="rId11"/>
    <p:sldId id="264"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4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085C48A-61A4-48D1-89BC-A3EFC78FBFAF}" type="datetimeFigureOut">
              <a:rPr lang="en-US" smtClean="0"/>
              <a:pPr/>
              <a:t>4/2/2010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F0BFD0-53C0-4B27-BF42-3C21DF0D77F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85C48A-61A4-48D1-89BC-A3EFC78FBFAF}" type="datetimeFigureOut">
              <a:rPr lang="en-US" smtClean="0"/>
              <a:pPr/>
              <a:t>4/2/2010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F0BFD0-53C0-4B27-BF42-3C21DF0D77F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85C48A-61A4-48D1-89BC-A3EFC78FBFAF}" type="datetimeFigureOut">
              <a:rPr lang="en-US" smtClean="0"/>
              <a:pPr/>
              <a:t>4/2/2010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F0BFD0-53C0-4B27-BF42-3C21DF0D77F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85C48A-61A4-48D1-89BC-A3EFC78FBFAF}" type="datetimeFigureOut">
              <a:rPr lang="en-US" smtClean="0"/>
              <a:pPr/>
              <a:t>4/2/2010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F0BFD0-53C0-4B27-BF42-3C21DF0D77F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85C48A-61A4-48D1-89BC-A3EFC78FBFAF}" type="datetimeFigureOut">
              <a:rPr lang="en-US" smtClean="0"/>
              <a:pPr/>
              <a:t>4/2/2010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F0BFD0-53C0-4B27-BF42-3C21DF0D77F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085C48A-61A4-48D1-89BC-A3EFC78FBFAF}" type="datetimeFigureOut">
              <a:rPr lang="en-US" smtClean="0"/>
              <a:pPr/>
              <a:t>4/2/2010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F0BFD0-53C0-4B27-BF42-3C21DF0D77F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085C48A-61A4-48D1-89BC-A3EFC78FBFAF}" type="datetimeFigureOut">
              <a:rPr lang="en-US" smtClean="0"/>
              <a:pPr/>
              <a:t>4/2/2010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F0BFD0-53C0-4B27-BF42-3C21DF0D77F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085C48A-61A4-48D1-89BC-A3EFC78FBFAF}" type="datetimeFigureOut">
              <a:rPr lang="en-US" smtClean="0"/>
              <a:pPr/>
              <a:t>4/2/2010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F0BFD0-53C0-4B27-BF42-3C21DF0D77F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85C48A-61A4-48D1-89BC-A3EFC78FBFAF}" type="datetimeFigureOut">
              <a:rPr lang="en-US" smtClean="0"/>
              <a:pPr/>
              <a:t>4/2/2010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F0BFD0-53C0-4B27-BF42-3C21DF0D77F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85C48A-61A4-48D1-89BC-A3EFC78FBFAF}" type="datetimeFigureOut">
              <a:rPr lang="en-US" smtClean="0"/>
              <a:pPr/>
              <a:t>4/2/2010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F0BFD0-53C0-4B27-BF42-3C21DF0D77F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85C48A-61A4-48D1-89BC-A3EFC78FBFAF}" type="datetimeFigureOut">
              <a:rPr lang="en-US" smtClean="0"/>
              <a:pPr/>
              <a:t>4/2/2010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F0BFD0-53C0-4B27-BF42-3C21DF0D77F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85C48A-61A4-48D1-89BC-A3EFC78FBFAF}" type="datetimeFigureOut">
              <a:rPr lang="en-US" smtClean="0"/>
              <a:pPr/>
              <a:t>4/2/2010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F0BFD0-53C0-4B27-BF42-3C21DF0D77F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2133600"/>
          </a:xfrm>
        </p:spPr>
        <p:txBody>
          <a:bodyPr>
            <a:noAutofit/>
          </a:bodyPr>
          <a:lstStyle/>
          <a:p>
            <a:r>
              <a:rPr lang="en-US" sz="6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WWW—Workers Working for Wages</a:t>
            </a:r>
            <a:endParaRPr lang="en-US" sz="6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026" name="Picture 2" descr="C:\Documents and Settings\Owner\Local Settings\Temporary Internet Files\Content.IE5\1086PWSF\MMj02053590000[1].gif"/>
          <p:cNvPicPr>
            <a:picLocks noChangeAspect="1" noChangeArrowheads="1" noCrop="1"/>
          </p:cNvPicPr>
          <p:nvPr/>
        </p:nvPicPr>
        <p:blipFill>
          <a:blip r:embed="rId3" cstate="print"/>
          <a:srcRect/>
          <a:stretch>
            <a:fillRect/>
          </a:stretch>
        </p:blipFill>
        <p:spPr bwMode="auto">
          <a:xfrm>
            <a:off x="2590801" y="3904570"/>
            <a:ext cx="3810000" cy="274864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sndAc>
      <p:stSnd>
        <p:snd r:embed="rId2" name="cashre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Wave2">
              <a:avLst/>
            </a:prstTxWarp>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rgbClr val="FFF200"/>
                    </a:gs>
                    <a:gs pos="45000">
                      <a:srgbClr val="FF7A00"/>
                    </a:gs>
                    <a:gs pos="70000">
                      <a:srgbClr val="FF0300"/>
                    </a:gs>
                    <a:gs pos="100000">
                      <a:srgbClr val="4D0808"/>
                    </a:gs>
                  </a:gsLst>
                  <a:lin ang="5400000" scaled="0"/>
                </a:gradFill>
                <a:effectLst>
                  <a:outerShdw blurRad="80000" dist="40000" dir="5040000" algn="tl">
                    <a:srgbClr val="000000">
                      <a:alpha val="30000"/>
                    </a:srgbClr>
                  </a:outerShdw>
                </a:effectLst>
              </a:rPr>
              <a:t>LISTEN CLOSELY!</a:t>
            </a:r>
            <a:endParaRPr lang="en-US" b="1" dirty="0">
              <a:ln w="11430"/>
              <a:gradFill>
                <a:gsLst>
                  <a:gs pos="0">
                    <a:srgbClr val="FFF200"/>
                  </a:gs>
                  <a:gs pos="45000">
                    <a:srgbClr val="FF7A00"/>
                  </a:gs>
                  <a:gs pos="70000">
                    <a:srgbClr val="FF0300"/>
                  </a:gs>
                  <a:gs pos="100000">
                    <a:srgbClr val="4D0808"/>
                  </a:gs>
                </a:gsLst>
                <a:lin ang="5400000" scaled="0"/>
              </a:gradFill>
              <a:effectLst>
                <a:outerShdw blurRad="80000" dist="40000" dir="5040000" algn="tl">
                  <a:srgbClr val="000000">
                    <a:alpha val="30000"/>
                  </a:srgbClr>
                </a:outerShdw>
              </a:effectLst>
            </a:endParaRPr>
          </a:p>
        </p:txBody>
      </p:sp>
      <p:sp>
        <p:nvSpPr>
          <p:cNvPr id="3" name="Content Placeholder 2"/>
          <p:cNvSpPr>
            <a:spLocks noGrp="1"/>
          </p:cNvSpPr>
          <p:nvPr>
            <p:ph idx="1"/>
          </p:nvPr>
        </p:nvSpPr>
        <p:spPr/>
        <p:txBody>
          <a:bodyPr>
            <a:normAutofit fontScale="85000" lnSpcReduction="10000"/>
          </a:bodyPr>
          <a:lstStyle/>
          <a:p>
            <a:r>
              <a:rPr lang="en-US" dirty="0" smtClean="0"/>
              <a:t>You will be divided into groups, which you will see in a few minutes</a:t>
            </a:r>
          </a:p>
          <a:p>
            <a:r>
              <a:rPr lang="en-US" dirty="0" smtClean="0"/>
              <a:t>Your group will go to a designated area in the classroom (depending on what your group number is…group 1 will go to the area labeled “1”, etc…</a:t>
            </a:r>
          </a:p>
          <a:p>
            <a:r>
              <a:rPr lang="en-US" dirty="0" smtClean="0"/>
              <a:t>Your group will act out the role that is at each area. </a:t>
            </a:r>
          </a:p>
          <a:p>
            <a:r>
              <a:rPr lang="en-US" dirty="0" smtClean="0"/>
              <a:t>Your group will have two minutes to decide who is the timekeeper, and how you are going to perform your roles. Are you going to take turns, or each just have one role for the entire fifteen minutes?</a:t>
            </a:r>
          </a:p>
          <a:p>
            <a:r>
              <a:rPr lang="en-US" dirty="0" smtClean="0"/>
              <a:t>You will then have fifteen minutes to act out your job.</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459162"/>
          </a:xfrm>
        </p:spPr>
        <p:txBody>
          <a:bodyPr>
            <a:prstTxWarp prst="textButtonPour">
              <a:avLst>
                <a:gd name="adj1" fmla="val 9028776"/>
                <a:gd name="adj2" fmla="val 55838"/>
              </a:avLst>
            </a:prstTxWarp>
          </a:bodyPr>
          <a:lstStyle/>
          <a:p>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GROUP ACTIVITY</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graphicFrame>
        <p:nvGraphicFramePr>
          <p:cNvPr id="4" name="Content Placeholder 3"/>
          <p:cNvGraphicFramePr>
            <a:graphicFrameLocks noGrp="1"/>
          </p:cNvGraphicFramePr>
          <p:nvPr>
            <p:ph idx="1"/>
          </p:nvPr>
        </p:nvGraphicFramePr>
        <p:xfrm>
          <a:off x="457200" y="2209800"/>
          <a:ext cx="8229600" cy="4450080"/>
        </p:xfrm>
        <a:graphic>
          <a:graphicData uri="http://schemas.openxmlformats.org/drawingml/2006/table">
            <a:tbl>
              <a:tblPr firstRow="1" bandRow="1">
                <a:tableStyleId>{5C22544A-7EE6-4342-B048-85BDC9FD1C3A}</a:tableStyleId>
              </a:tblPr>
              <a:tblGrid>
                <a:gridCol w="2743200"/>
                <a:gridCol w="2743200"/>
                <a:gridCol w="2743200"/>
              </a:tblGrid>
              <a:tr h="2209800">
                <a:tc>
                  <a:txBody>
                    <a:bodyPr/>
                    <a:lstStyle/>
                    <a:p>
                      <a:r>
                        <a:rPr lang="en-US" sz="2800" dirty="0" smtClean="0">
                          <a:solidFill>
                            <a:srgbClr val="FFFF00"/>
                          </a:solidFill>
                        </a:rPr>
                        <a:t>Group 1</a:t>
                      </a:r>
                    </a:p>
                    <a:p>
                      <a:r>
                        <a:rPr lang="en-US" sz="2800" dirty="0" smtClean="0"/>
                        <a:t>Samantha</a:t>
                      </a:r>
                    </a:p>
                    <a:p>
                      <a:r>
                        <a:rPr lang="en-US" sz="2800" dirty="0" smtClean="0"/>
                        <a:t>Bobby</a:t>
                      </a:r>
                    </a:p>
                    <a:p>
                      <a:r>
                        <a:rPr lang="en-US" sz="2800" dirty="0" smtClean="0"/>
                        <a:t>Joe</a:t>
                      </a:r>
                    </a:p>
                    <a:p>
                      <a:r>
                        <a:rPr lang="en-US" sz="2800" dirty="0" smtClean="0"/>
                        <a:t>Sue</a:t>
                      </a:r>
                      <a:endParaRPr lang="en-US" sz="2800" dirty="0"/>
                    </a:p>
                  </a:txBody>
                  <a:tcPr/>
                </a:tc>
                <a:tc>
                  <a:txBody>
                    <a:bodyPr/>
                    <a:lstStyle/>
                    <a:p>
                      <a:r>
                        <a:rPr lang="en-US" sz="2800" dirty="0" smtClean="0">
                          <a:solidFill>
                            <a:srgbClr val="FFC000"/>
                          </a:solidFill>
                        </a:rPr>
                        <a:t>Group 2</a:t>
                      </a:r>
                    </a:p>
                    <a:p>
                      <a:r>
                        <a:rPr lang="en-US" sz="2800" dirty="0" smtClean="0">
                          <a:solidFill>
                            <a:schemeClr val="bg1"/>
                          </a:solidFill>
                        </a:rPr>
                        <a:t>Ashley</a:t>
                      </a:r>
                    </a:p>
                    <a:p>
                      <a:r>
                        <a:rPr lang="en-US" sz="2800" dirty="0" smtClean="0">
                          <a:solidFill>
                            <a:schemeClr val="bg1"/>
                          </a:solidFill>
                        </a:rPr>
                        <a:t>Todd </a:t>
                      </a:r>
                    </a:p>
                    <a:p>
                      <a:r>
                        <a:rPr lang="en-US" sz="2800" dirty="0" smtClean="0">
                          <a:solidFill>
                            <a:schemeClr val="bg1"/>
                          </a:solidFill>
                        </a:rPr>
                        <a:t>William</a:t>
                      </a:r>
                    </a:p>
                    <a:p>
                      <a:r>
                        <a:rPr lang="en-US" sz="2800" dirty="0" smtClean="0">
                          <a:solidFill>
                            <a:schemeClr val="bg1"/>
                          </a:solidFill>
                        </a:rPr>
                        <a:t>Adriana</a:t>
                      </a:r>
                      <a:endParaRPr lang="en-US" sz="2800" dirty="0">
                        <a:solidFill>
                          <a:schemeClr val="bg1"/>
                        </a:solidFill>
                      </a:endParaRPr>
                    </a:p>
                  </a:txBody>
                  <a:tcPr/>
                </a:tc>
                <a:tc>
                  <a:txBody>
                    <a:bodyPr/>
                    <a:lstStyle/>
                    <a:p>
                      <a:r>
                        <a:rPr lang="en-US" sz="2800" dirty="0" smtClean="0">
                          <a:solidFill>
                            <a:srgbClr val="7030A0"/>
                          </a:solidFill>
                        </a:rPr>
                        <a:t>Group 3</a:t>
                      </a:r>
                    </a:p>
                    <a:p>
                      <a:r>
                        <a:rPr lang="en-US" sz="2800" dirty="0" smtClean="0">
                          <a:solidFill>
                            <a:schemeClr val="bg1"/>
                          </a:solidFill>
                        </a:rPr>
                        <a:t>Sarah</a:t>
                      </a:r>
                    </a:p>
                    <a:p>
                      <a:r>
                        <a:rPr lang="en-US" sz="2800" dirty="0" smtClean="0">
                          <a:solidFill>
                            <a:schemeClr val="bg1"/>
                          </a:solidFill>
                        </a:rPr>
                        <a:t>David</a:t>
                      </a:r>
                    </a:p>
                    <a:p>
                      <a:r>
                        <a:rPr lang="en-US" sz="2800" dirty="0" smtClean="0">
                          <a:solidFill>
                            <a:schemeClr val="bg1"/>
                          </a:solidFill>
                        </a:rPr>
                        <a:t>Michael</a:t>
                      </a:r>
                      <a:r>
                        <a:rPr lang="en-US" sz="2800" baseline="0" dirty="0" smtClean="0">
                          <a:solidFill>
                            <a:schemeClr val="bg1"/>
                          </a:solidFill>
                        </a:rPr>
                        <a:t> W.</a:t>
                      </a:r>
                    </a:p>
                    <a:p>
                      <a:r>
                        <a:rPr lang="en-US" sz="2800" baseline="0" dirty="0" smtClean="0">
                          <a:solidFill>
                            <a:schemeClr val="bg1"/>
                          </a:solidFill>
                        </a:rPr>
                        <a:t>Sally</a:t>
                      </a:r>
                      <a:endParaRPr lang="en-US" sz="2800" dirty="0">
                        <a:solidFill>
                          <a:schemeClr val="bg1"/>
                        </a:solidFill>
                      </a:endParaRPr>
                    </a:p>
                  </a:txBody>
                  <a:tcPr/>
                </a:tc>
              </a:tr>
              <a:tr h="2209800">
                <a:tc>
                  <a:txBody>
                    <a:bodyPr/>
                    <a:lstStyle/>
                    <a:p>
                      <a:r>
                        <a:rPr lang="en-US" sz="2800" b="1" dirty="0" smtClean="0">
                          <a:solidFill>
                            <a:srgbClr val="00B050"/>
                          </a:solidFill>
                        </a:rPr>
                        <a:t>Group 4</a:t>
                      </a:r>
                      <a:endParaRPr lang="en-US" sz="2800" b="1" dirty="0" smtClean="0">
                        <a:solidFill>
                          <a:schemeClr val="tx2">
                            <a:lumMod val="60000"/>
                            <a:lumOff val="40000"/>
                          </a:schemeClr>
                        </a:solidFill>
                      </a:endParaRPr>
                    </a:p>
                    <a:p>
                      <a:r>
                        <a:rPr lang="en-US" sz="2800" b="1" dirty="0" smtClean="0">
                          <a:solidFill>
                            <a:srgbClr val="0070C0"/>
                          </a:solidFill>
                        </a:rPr>
                        <a:t>Josiah</a:t>
                      </a:r>
                    </a:p>
                    <a:p>
                      <a:r>
                        <a:rPr lang="en-US" sz="2800" b="1" dirty="0" smtClean="0">
                          <a:solidFill>
                            <a:srgbClr val="0070C0"/>
                          </a:solidFill>
                        </a:rPr>
                        <a:t>Jennifer</a:t>
                      </a:r>
                    </a:p>
                    <a:p>
                      <a:r>
                        <a:rPr lang="en-US" sz="2800" b="1" dirty="0" smtClean="0">
                          <a:solidFill>
                            <a:srgbClr val="0070C0"/>
                          </a:solidFill>
                        </a:rPr>
                        <a:t>Gary </a:t>
                      </a:r>
                    </a:p>
                    <a:p>
                      <a:r>
                        <a:rPr lang="en-US" sz="2800" b="1" dirty="0" smtClean="0">
                          <a:solidFill>
                            <a:srgbClr val="0070C0"/>
                          </a:solidFill>
                        </a:rPr>
                        <a:t>Amanda</a:t>
                      </a:r>
                      <a:endParaRPr lang="en-US" sz="2800" b="1" dirty="0">
                        <a:solidFill>
                          <a:srgbClr val="0070C0"/>
                        </a:solidFill>
                      </a:endParaRPr>
                    </a:p>
                  </a:txBody>
                  <a:tcPr/>
                </a:tc>
                <a:tc>
                  <a:txBody>
                    <a:bodyPr/>
                    <a:lstStyle/>
                    <a:p>
                      <a:r>
                        <a:rPr lang="en-US" sz="2800" b="1" dirty="0" smtClean="0">
                          <a:solidFill>
                            <a:srgbClr val="FF0000"/>
                          </a:solidFill>
                        </a:rPr>
                        <a:t>Group 5</a:t>
                      </a:r>
                    </a:p>
                    <a:p>
                      <a:r>
                        <a:rPr lang="en-US" sz="2800" b="1" dirty="0" smtClean="0">
                          <a:solidFill>
                            <a:srgbClr val="0070C0"/>
                          </a:solidFill>
                        </a:rPr>
                        <a:t>Julie</a:t>
                      </a:r>
                    </a:p>
                    <a:p>
                      <a:r>
                        <a:rPr lang="en-US" sz="2800" b="1" dirty="0" smtClean="0">
                          <a:solidFill>
                            <a:srgbClr val="0070C0"/>
                          </a:solidFill>
                        </a:rPr>
                        <a:t>Devon</a:t>
                      </a:r>
                    </a:p>
                    <a:p>
                      <a:r>
                        <a:rPr lang="en-US" sz="2800" b="1" dirty="0" smtClean="0">
                          <a:solidFill>
                            <a:srgbClr val="0070C0"/>
                          </a:solidFill>
                        </a:rPr>
                        <a:t>Jerry</a:t>
                      </a:r>
                    </a:p>
                    <a:p>
                      <a:r>
                        <a:rPr lang="en-US" sz="2800" b="1" dirty="0" smtClean="0">
                          <a:solidFill>
                            <a:srgbClr val="0070C0"/>
                          </a:solidFill>
                        </a:rPr>
                        <a:t>Michael S.</a:t>
                      </a:r>
                      <a:endParaRPr lang="en-US" sz="2800" b="1" dirty="0">
                        <a:solidFill>
                          <a:srgbClr val="0070C0"/>
                        </a:solidFill>
                      </a:endParaRPr>
                    </a:p>
                  </a:txBody>
                  <a:tcPr/>
                </a:tc>
                <a:tc>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CanDown">
              <a:avLst/>
            </a:prstTxWarp>
            <a:normAutofit fontScale="90000"/>
          </a:bodyPr>
          <a:lstStyle/>
          <a:p>
            <a:pPr algn="l"/>
            <a:r>
              <a:rPr lang="en-US" dirty="0" smtClean="0">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rPr>
              <a:t>Take out your notebooks and pencils</a:t>
            </a:r>
            <a:endParaRPr lang="en-US" dirty="0">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endParaRPr>
          </a:p>
        </p:txBody>
      </p:sp>
      <p:sp>
        <p:nvSpPr>
          <p:cNvPr id="3" name="Content Placeholder 2"/>
          <p:cNvSpPr>
            <a:spLocks noGrp="1"/>
          </p:cNvSpPr>
          <p:nvPr>
            <p:ph idx="1"/>
          </p:nvPr>
        </p:nvSpPr>
        <p:spPr/>
        <p:txBody>
          <a:bodyPr/>
          <a:lstStyle/>
          <a:p>
            <a:r>
              <a:rPr lang="en-US" dirty="0" smtClean="0"/>
              <a:t>Answer the questions that I have written on the white board that you all asked earlier.</a:t>
            </a:r>
            <a:endParaRPr lang="en-US" dirty="0"/>
          </a:p>
        </p:txBody>
      </p:sp>
      <p:pic>
        <p:nvPicPr>
          <p:cNvPr id="1026" name="Picture 2" descr="C:\Documents and Settings\Owner\Local Settings\Temporary Internet Files\Content.IE5\8B8CTOVS\MCj03242920000[1].wmf"/>
          <p:cNvPicPr>
            <a:picLocks noChangeAspect="1" noChangeArrowheads="1"/>
          </p:cNvPicPr>
          <p:nvPr/>
        </p:nvPicPr>
        <p:blipFill>
          <a:blip r:embed="rId2" cstate="print"/>
          <a:srcRect/>
          <a:stretch>
            <a:fillRect/>
          </a:stretch>
        </p:blipFill>
        <p:spPr bwMode="auto">
          <a:xfrm>
            <a:off x="2743200" y="2895600"/>
            <a:ext cx="3962400" cy="35052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What did each group learn?</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endParaRPr>
          </a:p>
        </p:txBody>
      </p:sp>
      <p:sp>
        <p:nvSpPr>
          <p:cNvPr id="3" name="Content Placeholder 2"/>
          <p:cNvSpPr>
            <a:spLocks noGrp="1"/>
          </p:cNvSpPr>
          <p:nvPr>
            <p:ph idx="1"/>
          </p:nvPr>
        </p:nvSpPr>
        <p:spPr/>
        <p:txBody>
          <a:bodyPr>
            <a:normAutofit fontScale="92500" lnSpcReduction="20000"/>
          </a:bodyPr>
          <a:lstStyle/>
          <a:p>
            <a:r>
              <a:rPr lang="en-US" dirty="0" smtClean="0"/>
              <a:t>Group 1-what did you find out about why we need so many workers?</a:t>
            </a:r>
          </a:p>
          <a:p>
            <a:r>
              <a:rPr lang="en-US" dirty="0" smtClean="0"/>
              <a:t>Group 2—what can you add to group 1’s comment?</a:t>
            </a:r>
          </a:p>
          <a:p>
            <a:r>
              <a:rPr lang="en-US" dirty="0" smtClean="0"/>
              <a:t>Group 3—What did you find out about how people decide what work they will do?</a:t>
            </a:r>
          </a:p>
          <a:p>
            <a:r>
              <a:rPr lang="en-US" dirty="0" smtClean="0"/>
              <a:t>Group 4—What did you find out about why we need so many jobs?</a:t>
            </a:r>
          </a:p>
          <a:p>
            <a:r>
              <a:rPr lang="en-US" dirty="0" smtClean="0"/>
              <a:t>Group 5—What did you find out about do all people get paid the same?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Take a closer look</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Content Placeholder 2"/>
          <p:cNvSpPr>
            <a:spLocks noGrp="1"/>
          </p:cNvSpPr>
          <p:nvPr>
            <p:ph idx="1"/>
          </p:nvPr>
        </p:nvSpPr>
        <p:spPr/>
        <p:txBody>
          <a:bodyPr/>
          <a:lstStyle/>
          <a:p>
            <a:r>
              <a:rPr lang="en-US" dirty="0" smtClean="0"/>
              <a:t>Let’s look at the questions and answers that I have written on the board.</a:t>
            </a:r>
          </a:p>
          <a:p>
            <a:r>
              <a:rPr lang="en-US" dirty="0" smtClean="0"/>
              <a:t>Please raise your hand and tell me what key words should be underlined in our questions and answers.</a:t>
            </a:r>
            <a:endParaRPr lang="en-US" dirty="0"/>
          </a:p>
        </p:txBody>
      </p:sp>
      <p:pic>
        <p:nvPicPr>
          <p:cNvPr id="2051" name="Picture 3" descr="C:\Documents and Settings\Owner\Local Settings\Temporary Internet Files\Content.IE5\ZAYZWYSL\MMj02362330000[1].gif"/>
          <p:cNvPicPr>
            <a:picLocks noChangeAspect="1" noChangeArrowheads="1" noCrop="1"/>
          </p:cNvPicPr>
          <p:nvPr/>
        </p:nvPicPr>
        <p:blipFill>
          <a:blip r:embed="rId2" cstate="print"/>
          <a:srcRect/>
          <a:stretch>
            <a:fillRect/>
          </a:stretch>
        </p:blipFill>
        <p:spPr bwMode="auto">
          <a:xfrm>
            <a:off x="6248400" y="228600"/>
            <a:ext cx="1600200" cy="1268083"/>
          </a:xfrm>
          <a:prstGeom prst="rect">
            <a:avLst/>
          </a:prstGeom>
          <a:noFill/>
        </p:spPr>
      </p:pic>
      <p:pic>
        <p:nvPicPr>
          <p:cNvPr id="2053" name="Picture 5" descr="C:\Documents and Settings\Owner\Local Settings\Temporary Internet Files\Content.IE5\19V09IXF\MMj03181120000[1].gif"/>
          <p:cNvPicPr>
            <a:picLocks noChangeAspect="1" noChangeArrowheads="1" noCrop="1"/>
          </p:cNvPicPr>
          <p:nvPr/>
        </p:nvPicPr>
        <p:blipFill>
          <a:blip r:embed="rId3" cstate="print"/>
          <a:srcRect/>
          <a:stretch>
            <a:fillRect/>
          </a:stretch>
        </p:blipFill>
        <p:spPr bwMode="auto">
          <a:xfrm>
            <a:off x="2819400" y="4267200"/>
            <a:ext cx="3352800" cy="230017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Stop">
              <a:avLst/>
            </a:prstTxWarp>
          </a:bodyPr>
          <a:lstStyle/>
          <a:p>
            <a:r>
              <a:rPr lang="en-US" dirty="0" smtClean="0">
                <a:gradFill flip="none" rotWithShape="1">
                  <a:gsLst>
                    <a:gs pos="0">
                      <a:srgbClr val="FF3399"/>
                    </a:gs>
                    <a:gs pos="25000">
                      <a:srgbClr val="FF6633"/>
                    </a:gs>
                    <a:gs pos="50000">
                      <a:srgbClr val="FFFF00"/>
                    </a:gs>
                    <a:gs pos="75000">
                      <a:srgbClr val="01A78F"/>
                    </a:gs>
                    <a:gs pos="100000">
                      <a:srgbClr val="3366FF"/>
                    </a:gs>
                  </a:gsLst>
                  <a:lin ang="8100000" scaled="1"/>
                  <a:tileRect/>
                </a:gradFill>
              </a:rPr>
              <a:t>Summarize</a:t>
            </a:r>
            <a:endParaRPr lang="en-US" dirty="0">
              <a:gradFill flip="none" rotWithShape="1">
                <a:gsLst>
                  <a:gs pos="0">
                    <a:srgbClr val="FF3399"/>
                  </a:gs>
                  <a:gs pos="25000">
                    <a:srgbClr val="FF6633"/>
                  </a:gs>
                  <a:gs pos="50000">
                    <a:srgbClr val="FFFF00"/>
                  </a:gs>
                  <a:gs pos="75000">
                    <a:srgbClr val="01A78F"/>
                  </a:gs>
                  <a:gs pos="100000">
                    <a:srgbClr val="3366FF"/>
                  </a:gs>
                </a:gsLst>
                <a:lin ang="8100000" scaled="1"/>
                <a:tileRect/>
              </a:gradFill>
            </a:endParaRPr>
          </a:p>
        </p:txBody>
      </p:sp>
      <p:sp>
        <p:nvSpPr>
          <p:cNvPr id="3" name="Content Placeholder 2"/>
          <p:cNvSpPr>
            <a:spLocks noGrp="1"/>
          </p:cNvSpPr>
          <p:nvPr>
            <p:ph idx="1"/>
          </p:nvPr>
        </p:nvSpPr>
        <p:spPr/>
        <p:txBody>
          <a:bodyPr/>
          <a:lstStyle/>
          <a:p>
            <a:r>
              <a:rPr lang="en-US" dirty="0" smtClean="0"/>
              <a:t>Who can make a summary statement about what has been learned?</a:t>
            </a:r>
          </a:p>
          <a:p>
            <a:r>
              <a:rPr lang="en-US" dirty="0" smtClean="0"/>
              <a:t>EXAMPLE: making toys is a summary of what one of our jobs was about.</a:t>
            </a:r>
          </a:p>
          <a:p>
            <a:endParaRPr lang="en-US" dirty="0"/>
          </a:p>
        </p:txBody>
      </p:sp>
      <p:pic>
        <p:nvPicPr>
          <p:cNvPr id="3075" name="Picture 3" descr="C:\Documents and Settings\Owner\Local Settings\Temporary Internet Files\Content.IE5\F6C34LHF\MMj03566040000[1].gif"/>
          <p:cNvPicPr>
            <a:picLocks noChangeAspect="1" noChangeArrowheads="1" noCrop="1"/>
          </p:cNvPicPr>
          <p:nvPr/>
        </p:nvPicPr>
        <p:blipFill>
          <a:blip r:embed="rId2" cstate="print"/>
          <a:srcRect/>
          <a:stretch>
            <a:fillRect/>
          </a:stretch>
        </p:blipFill>
        <p:spPr bwMode="auto">
          <a:xfrm>
            <a:off x="3276600" y="3810000"/>
            <a:ext cx="2590800" cy="25908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Give examples that support the summary statements</a:t>
            </a:r>
            <a:br>
              <a:rPr lang="en-US" dirty="0" smtClean="0"/>
            </a:br>
            <a:endParaRPr lang="en-US" dirty="0"/>
          </a:p>
        </p:txBody>
      </p:sp>
      <p:sp>
        <p:nvSpPr>
          <p:cNvPr id="3" name="Content Placeholder 2"/>
          <p:cNvSpPr>
            <a:spLocks noGrp="1"/>
          </p:cNvSpPr>
          <p:nvPr>
            <p:ph idx="1"/>
          </p:nvPr>
        </p:nvSpPr>
        <p:spPr/>
        <p:txBody>
          <a:bodyPr/>
          <a:lstStyle/>
          <a:p>
            <a:r>
              <a:rPr lang="en-US" dirty="0" smtClean="0"/>
              <a:t>EXAMPLE: making toys—Some people make toys, some people sell toys.</a:t>
            </a:r>
            <a:endParaRPr lang="en-US" dirty="0"/>
          </a:p>
        </p:txBody>
      </p:sp>
      <p:pic>
        <p:nvPicPr>
          <p:cNvPr id="4098" name="Picture 2" descr="C:\Documents and Settings\Owner\Local Settings\Temporary Internet Files\Content.IE5\F6C34LHF\MMj03566040000[1].gif"/>
          <p:cNvPicPr>
            <a:picLocks noChangeAspect="1" noChangeArrowheads="1" noCrop="1"/>
          </p:cNvPicPr>
          <p:nvPr/>
        </p:nvPicPr>
        <p:blipFill>
          <a:blip r:embed="rId2" cstate="print"/>
          <a:srcRect/>
          <a:stretch>
            <a:fillRect/>
          </a:stretch>
        </p:blipFill>
        <p:spPr bwMode="auto">
          <a:xfrm>
            <a:off x="3429000" y="3048000"/>
            <a:ext cx="3505200" cy="35052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Triangle">
              <a:avLst/>
            </a:prstTxWarp>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Get ready to write!</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5122" name="Picture 2" descr="C:\Documents and Settings\Owner\Local Settings\Temporary Internet Files\Content.IE5\8B8CTOVS\MMj01726300000[1].gif"/>
          <p:cNvPicPr>
            <a:picLocks noGrp="1" noChangeAspect="1" noChangeArrowheads="1" noCrop="1"/>
          </p:cNvPicPr>
          <p:nvPr>
            <p:ph sz="half" idx="1"/>
          </p:nvPr>
        </p:nvPicPr>
        <p:blipFill>
          <a:blip r:embed="rId2" cstate="print"/>
          <a:stretch>
            <a:fillRect/>
          </a:stretch>
        </p:blipFill>
        <p:spPr bwMode="auto">
          <a:xfrm>
            <a:off x="533400" y="2209800"/>
            <a:ext cx="3730070" cy="3810000"/>
          </a:xfrm>
          <a:prstGeom prst="rect">
            <a:avLst/>
          </a:prstGeom>
          <a:noFill/>
        </p:spPr>
      </p:pic>
      <p:sp>
        <p:nvSpPr>
          <p:cNvPr id="5" name="Content Placeholder 4"/>
          <p:cNvSpPr>
            <a:spLocks noGrp="1"/>
          </p:cNvSpPr>
          <p:nvPr>
            <p:ph sz="half" idx="2"/>
          </p:nvPr>
        </p:nvSpPr>
        <p:spPr>
          <a:xfrm>
            <a:off x="4648200" y="2133600"/>
            <a:ext cx="4038600" cy="3992563"/>
          </a:xfrm>
        </p:spPr>
        <p:txBody>
          <a:bodyPr/>
          <a:lstStyle/>
          <a:p>
            <a:r>
              <a:rPr lang="en-US" dirty="0" smtClean="0"/>
              <a:t>Write three things that you have learned through this investigation.</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6019800"/>
          </a:xfrm>
        </p:spPr>
        <p:txBody>
          <a:bodyPr>
            <a:prstTxWarp prst="textDeflateInflateDeflate">
              <a:avLst/>
            </a:prstTxWarp>
            <a:normAutofit/>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10800000" scaled="1"/>
                  <a:tileRect/>
                </a:gradFill>
                <a:effectLst>
                  <a:outerShdw blurRad="80000" dist="40000" dir="5040000" algn="tl">
                    <a:srgbClr val="000000">
                      <a:alpha val="30000"/>
                    </a:srgbClr>
                  </a:outerShdw>
                </a:effectLst>
              </a:rPr>
              <a:t>What other questions do you have about workers that we haven’t answered yet?</a:t>
            </a:r>
            <a:endParaRPr lang="en-US" b="1" dirty="0">
              <a:ln w="11430"/>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10800000" scaled="1"/>
                <a:tileRect/>
              </a:gradFill>
              <a:effectLst>
                <a:outerShdw blurRad="80000" dist="40000" dir="5040000" algn="tl">
                  <a:srgbClr val="000000">
                    <a:alpha val="30000"/>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848600" cy="1371600"/>
          </a:xfrm>
        </p:spPr>
        <p:txBody>
          <a:bodyPr>
            <a:prstTxWarp prst="textTriangleInverted">
              <a:avLst/>
            </a:prstTxWarp>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OBJECTIVES</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Content Placeholder 2"/>
          <p:cNvSpPr>
            <a:spLocks noGrp="1"/>
          </p:cNvSpPr>
          <p:nvPr>
            <p:ph idx="1"/>
          </p:nvPr>
        </p:nvSpPr>
        <p:spPr>
          <a:xfrm>
            <a:off x="1066800" y="2209800"/>
            <a:ext cx="7696200" cy="3916363"/>
          </a:xfrm>
        </p:spPr>
        <p:txBody>
          <a:bodyPr/>
          <a:lstStyle/>
          <a:p>
            <a:r>
              <a:rPr lang="en-US" dirty="0" smtClean="0"/>
              <a:t>Students will define the reasons why a society has different jobs (division of labor) after reading text and observing pictures</a:t>
            </a:r>
          </a:p>
          <a:p>
            <a:r>
              <a:rPr lang="en-US" dirty="0" smtClean="0"/>
              <a:t>Students will write a mini-report to summarize their understandings.</a:t>
            </a:r>
          </a:p>
        </p:txBody>
      </p:sp>
      <p:pic>
        <p:nvPicPr>
          <p:cNvPr id="1029" name="Picture 5" descr="C:\Documents and Settings\Owner\Local Settings\Temporary Internet Files\Content.IE5\ZAYZWYSL\MPj04422190000[1].jpg"/>
          <p:cNvPicPr>
            <a:picLocks noChangeAspect="1" noChangeArrowheads="1"/>
          </p:cNvPicPr>
          <p:nvPr/>
        </p:nvPicPr>
        <p:blipFill>
          <a:blip r:embed="rId2" cstate="print"/>
          <a:srcRect/>
          <a:stretch>
            <a:fillRect/>
          </a:stretch>
        </p:blipFill>
        <p:spPr bwMode="auto">
          <a:xfrm>
            <a:off x="5867400" y="4800600"/>
            <a:ext cx="2857500" cy="1905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029"/>
                                        </p:tgtEl>
                                        <p:attrNameLst>
                                          <p:attrName>style.visibility</p:attrName>
                                        </p:attrNameLst>
                                      </p:cBhvr>
                                      <p:to>
                                        <p:strVal val="visible"/>
                                      </p:to>
                                    </p:set>
                                    <p:animEffect transition="in" filter="wipe(down)">
                                      <p:cBhvr>
                                        <p:cTn id="15" dur="5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TriangleInverted">
              <a:avLst/>
            </a:prstTxWarp>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STANDARDS</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Content Placeholder 2"/>
          <p:cNvSpPr>
            <a:spLocks noGrp="1"/>
          </p:cNvSpPr>
          <p:nvPr>
            <p:ph idx="1"/>
          </p:nvPr>
        </p:nvSpPr>
        <p:spPr/>
        <p:txBody>
          <a:bodyPr/>
          <a:lstStyle/>
          <a:p>
            <a:r>
              <a:rPr lang="en-US" b="1" dirty="0" smtClean="0"/>
              <a:t>SS.O.02.01.03 </a:t>
            </a:r>
            <a:r>
              <a:rPr lang="en-US" dirty="0" smtClean="0"/>
              <a:t>Model the personal responsibilities of good citizenship in the classroom</a:t>
            </a:r>
          </a:p>
          <a:p>
            <a:r>
              <a:rPr lang="en-US" b="1" dirty="0" smtClean="0"/>
              <a:t>SS.0.02.03.02 </a:t>
            </a:r>
            <a:r>
              <a:rPr lang="en-US" dirty="0" smtClean="0"/>
              <a:t>Research various occupations and how job opportunities in the community have changed</a:t>
            </a:r>
          </a:p>
          <a:p>
            <a:r>
              <a:rPr lang="en-US" b="1" dirty="0" smtClean="0"/>
              <a:t>SS.S.O.02.06 </a:t>
            </a:r>
            <a:r>
              <a:rPr lang="en-US" dirty="0" smtClean="0"/>
              <a:t>Summarize events and ideas</a:t>
            </a:r>
            <a:endParaRPr lang="en-US"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Let‘s take a look at these pictures</a:t>
            </a:r>
            <a:br>
              <a:rPr lang="en-US" dirty="0" smtClean="0"/>
            </a:br>
            <a:r>
              <a:rPr lang="en-US" dirty="0" smtClean="0"/>
              <a:t>Feel free to make statements about them</a:t>
            </a:r>
            <a:endParaRPr lang="en-US" dirty="0"/>
          </a:p>
        </p:txBody>
      </p:sp>
      <p:pic>
        <p:nvPicPr>
          <p:cNvPr id="2050" name="Picture 2" descr="C:\Documents and Settings\Owner\Local Settings\Temporary Internet Files\Content.IE5\SAU34RO4\MCj04160240000[1].wmf"/>
          <p:cNvPicPr>
            <a:picLocks noGrp="1" noChangeAspect="1" noChangeArrowheads="1"/>
          </p:cNvPicPr>
          <p:nvPr>
            <p:ph idx="1"/>
          </p:nvPr>
        </p:nvPicPr>
        <p:blipFill>
          <a:blip r:embed="rId2" cstate="print"/>
          <a:srcRect/>
          <a:stretch>
            <a:fillRect/>
          </a:stretch>
        </p:blipFill>
        <p:spPr bwMode="auto">
          <a:xfrm>
            <a:off x="2133600" y="1752600"/>
            <a:ext cx="4800600" cy="47923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Owner\Local Settings\Temporary Internet Files\Content.IE5\F8D47161\MCj04159840000[1].wmf"/>
          <p:cNvPicPr>
            <a:picLocks noChangeAspect="1" noChangeArrowheads="1"/>
          </p:cNvPicPr>
          <p:nvPr/>
        </p:nvPicPr>
        <p:blipFill>
          <a:blip r:embed="rId2" cstate="print"/>
          <a:srcRect/>
          <a:stretch>
            <a:fillRect/>
          </a:stretch>
        </p:blipFill>
        <p:spPr bwMode="auto">
          <a:xfrm>
            <a:off x="457200" y="914400"/>
            <a:ext cx="3906908" cy="5257800"/>
          </a:xfrm>
          <a:prstGeom prst="rect">
            <a:avLst/>
          </a:prstGeom>
          <a:noFill/>
        </p:spPr>
      </p:pic>
      <p:pic>
        <p:nvPicPr>
          <p:cNvPr id="5" name="Picture 2" descr="C:\Documents and Settings\Owner\Local Settings\Temporary Internet Files\Content.IE5\FVGTX4SY\MCj04247340000[1].wmf"/>
          <p:cNvPicPr>
            <a:picLocks noChangeAspect="1" noChangeArrowheads="1"/>
          </p:cNvPicPr>
          <p:nvPr/>
        </p:nvPicPr>
        <p:blipFill>
          <a:blip r:embed="rId3" cstate="print"/>
          <a:srcRect/>
          <a:stretch>
            <a:fillRect/>
          </a:stretch>
        </p:blipFill>
        <p:spPr bwMode="auto">
          <a:xfrm>
            <a:off x="4583331" y="1143000"/>
            <a:ext cx="4560669" cy="4267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Documents and Settings\Owner\Local Settings\Temporary Internet Files\Content.IE5\8B8CTOVS\MCj04241780000[1].wmf"/>
          <p:cNvPicPr>
            <a:picLocks noChangeAspect="1" noChangeArrowheads="1"/>
          </p:cNvPicPr>
          <p:nvPr/>
        </p:nvPicPr>
        <p:blipFill>
          <a:blip r:embed="rId2" cstate="print"/>
          <a:srcRect/>
          <a:stretch>
            <a:fillRect/>
          </a:stretch>
        </p:blipFill>
        <p:spPr bwMode="auto">
          <a:xfrm>
            <a:off x="381000" y="914400"/>
            <a:ext cx="3469495" cy="5410199"/>
          </a:xfrm>
          <a:prstGeom prst="rect">
            <a:avLst/>
          </a:prstGeom>
          <a:noFill/>
        </p:spPr>
      </p:pic>
      <p:pic>
        <p:nvPicPr>
          <p:cNvPr id="4100" name="Picture 4" descr="C:\Documents and Settings\Owner\Local Settings\Temporary Internet Files\Content.IE5\ZAYZWYSL\MCj04241540000[1].wmf"/>
          <p:cNvPicPr>
            <a:picLocks noChangeAspect="1" noChangeArrowheads="1"/>
          </p:cNvPicPr>
          <p:nvPr/>
        </p:nvPicPr>
        <p:blipFill>
          <a:blip r:embed="rId3" cstate="print"/>
          <a:srcRect/>
          <a:stretch>
            <a:fillRect/>
          </a:stretch>
        </p:blipFill>
        <p:spPr bwMode="auto">
          <a:xfrm>
            <a:off x="5257800" y="775447"/>
            <a:ext cx="2667000" cy="564776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wipe(down)">
                                      <p:cBhvr>
                                        <p:cTn id="7" dur="500"/>
                                        <p:tgtEl>
                                          <p:spTgt spid="409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100"/>
                                        </p:tgtEl>
                                        <p:attrNameLst>
                                          <p:attrName>style.visibility</p:attrName>
                                        </p:attrNameLst>
                                      </p:cBhvr>
                                      <p:to>
                                        <p:strVal val="visible"/>
                                      </p:to>
                                    </p:set>
                                    <p:anim calcmode="lin" valueType="num">
                                      <p:cBhvr additive="base">
                                        <p:cTn id="12" dur="500" fill="hold"/>
                                        <p:tgtEl>
                                          <p:spTgt spid="4100"/>
                                        </p:tgtEl>
                                        <p:attrNameLst>
                                          <p:attrName>ppt_x</p:attrName>
                                        </p:attrNameLst>
                                      </p:cBhvr>
                                      <p:tavLst>
                                        <p:tav tm="0">
                                          <p:val>
                                            <p:strVal val="#ppt_x"/>
                                          </p:val>
                                        </p:tav>
                                        <p:tav tm="100000">
                                          <p:val>
                                            <p:strVal val="#ppt_x"/>
                                          </p:val>
                                        </p:tav>
                                      </p:tavLst>
                                    </p:anim>
                                    <p:anim calcmode="lin" valueType="num">
                                      <p:cBhvr additive="base">
                                        <p:cTn id="13" dur="500" fill="hold"/>
                                        <p:tgtEl>
                                          <p:spTgt spid="4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ocuments and Settings\Owner\Local Settings\Temporary Internet Files\Content.IE5\NVJUVAQ3\MCj04240240000[1].wmf"/>
          <p:cNvPicPr>
            <a:picLocks noChangeAspect="1" noChangeArrowheads="1"/>
          </p:cNvPicPr>
          <p:nvPr/>
        </p:nvPicPr>
        <p:blipFill>
          <a:blip r:embed="rId2" cstate="print"/>
          <a:srcRect/>
          <a:stretch>
            <a:fillRect/>
          </a:stretch>
        </p:blipFill>
        <p:spPr bwMode="auto">
          <a:xfrm>
            <a:off x="914400" y="838200"/>
            <a:ext cx="3276600" cy="4705933"/>
          </a:xfrm>
          <a:prstGeom prst="rect">
            <a:avLst/>
          </a:prstGeom>
          <a:noFill/>
        </p:spPr>
      </p:pic>
      <p:pic>
        <p:nvPicPr>
          <p:cNvPr id="5123" name="Picture 3" descr="C:\Documents and Settings\Owner\Local Settings\Temporary Internet Files\Content.IE5\8B8CTOVS\MCj04241760000[1].wmf"/>
          <p:cNvPicPr>
            <a:picLocks noChangeAspect="1" noChangeArrowheads="1"/>
          </p:cNvPicPr>
          <p:nvPr/>
        </p:nvPicPr>
        <p:blipFill>
          <a:blip r:embed="rId3" cstate="print"/>
          <a:srcRect/>
          <a:stretch>
            <a:fillRect/>
          </a:stretch>
        </p:blipFill>
        <p:spPr bwMode="auto">
          <a:xfrm>
            <a:off x="5105400" y="762000"/>
            <a:ext cx="3081748" cy="493947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ipe(down)">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123"/>
                                        </p:tgtEl>
                                        <p:attrNameLst>
                                          <p:attrName>style.visibility</p:attrName>
                                        </p:attrNameLst>
                                      </p:cBhvr>
                                      <p:to>
                                        <p:strVal val="visible"/>
                                      </p:to>
                                    </p:set>
                                    <p:animEffect transition="in" filter="fade">
                                      <p:cBhvr>
                                        <p:cTn id="12" dur="20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Documents and Settings\Owner\Local Settings\Temporary Internet Files\Content.IE5\ZAYZWYSL\MCj04241620000[1].wmf"/>
          <p:cNvPicPr>
            <a:picLocks noChangeAspect="1" noChangeArrowheads="1"/>
          </p:cNvPicPr>
          <p:nvPr/>
        </p:nvPicPr>
        <p:blipFill>
          <a:blip r:embed="rId2" cstate="print"/>
          <a:srcRect/>
          <a:stretch>
            <a:fillRect/>
          </a:stretch>
        </p:blipFill>
        <p:spPr bwMode="auto">
          <a:xfrm>
            <a:off x="838200" y="762000"/>
            <a:ext cx="3362325" cy="5334000"/>
          </a:xfrm>
          <a:prstGeom prst="rect">
            <a:avLst/>
          </a:prstGeom>
          <a:noFill/>
        </p:spPr>
      </p:pic>
      <p:pic>
        <p:nvPicPr>
          <p:cNvPr id="6147" name="Picture 3" descr="C:\Documents and Settings\Owner\Local Settings\Temporary Internet Files\Content.IE5\19V09IXF\MCj04241680000[1].wmf"/>
          <p:cNvPicPr>
            <a:picLocks noChangeAspect="1" noChangeArrowheads="1"/>
          </p:cNvPicPr>
          <p:nvPr/>
        </p:nvPicPr>
        <p:blipFill>
          <a:blip r:embed="rId3" cstate="print"/>
          <a:srcRect/>
          <a:stretch>
            <a:fillRect/>
          </a:stretch>
        </p:blipFill>
        <p:spPr bwMode="auto">
          <a:xfrm>
            <a:off x="4343400" y="990600"/>
            <a:ext cx="4541461" cy="4724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6147"/>
                                        </p:tgtEl>
                                        <p:attrNameLst>
                                          <p:attrName>style.visibility</p:attrName>
                                        </p:attrNameLst>
                                      </p:cBhvr>
                                      <p:to>
                                        <p:strVal val="visible"/>
                                      </p:to>
                                    </p:set>
                                    <p:animEffect transition="in" filter="fade">
                                      <p:cBhvr>
                                        <p:cTn id="13" dur="2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501830">
            <a:off x="-115517" y="936839"/>
            <a:ext cx="9635061" cy="4698791"/>
          </a:xfrm>
        </p:spPr>
        <p:txBody>
          <a:bodyPr>
            <a:noAutofit/>
          </a:bodyPr>
          <a:lstStyle/>
          <a:p>
            <a:r>
              <a:rPr lang="en-US" sz="10500" dirty="0" smtClean="0">
                <a:effectLst>
                  <a:glow rad="228600">
                    <a:schemeClr val="accent4">
                      <a:satMod val="175000"/>
                      <a:alpha val="40000"/>
                    </a:schemeClr>
                  </a:glow>
                </a:effectLst>
              </a:rPr>
              <a:t>QUESTIONS?</a:t>
            </a:r>
            <a:endParaRPr lang="en-US" sz="10500" dirty="0">
              <a:effectLst>
                <a:glow rad="228600">
                  <a:schemeClr val="accent4">
                    <a:satMod val="175000"/>
                    <a:alpha val="40000"/>
                  </a:schemeClr>
                </a:glow>
              </a:effectLst>
            </a:endParaRPr>
          </a:p>
        </p:txBody>
      </p:sp>
      <p:pic>
        <p:nvPicPr>
          <p:cNvPr id="7171" name="Picture 3" descr="C:\Documents and Settings\Owner\Local Settings\Temporary Internet Files\Content.IE5\KDZY27NV\MPj04393360000[1].jpg"/>
          <p:cNvPicPr>
            <a:picLocks noChangeAspect="1" noChangeArrowheads="1"/>
          </p:cNvPicPr>
          <p:nvPr/>
        </p:nvPicPr>
        <p:blipFill>
          <a:blip r:embed="rId2" cstate="print"/>
          <a:srcRect/>
          <a:stretch>
            <a:fillRect/>
          </a:stretch>
        </p:blipFill>
        <p:spPr bwMode="auto">
          <a:xfrm>
            <a:off x="6858000" y="3276600"/>
            <a:ext cx="2074896" cy="3124200"/>
          </a:xfrm>
          <a:prstGeom prst="rect">
            <a:avLst/>
          </a:prstGeom>
          <a:noFill/>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171"/>
                                        </p:tgtEl>
                                        <p:attrNameLst>
                                          <p:attrName>style.visibility</p:attrName>
                                        </p:attrNameLst>
                                      </p:cBhvr>
                                      <p:to>
                                        <p:strVal val="visible"/>
                                      </p:to>
                                    </p:set>
                                    <p:anim calcmode="lin" valueType="num">
                                      <p:cBhvr additive="base">
                                        <p:cTn id="13" dur="500" fill="hold"/>
                                        <p:tgtEl>
                                          <p:spTgt spid="7171"/>
                                        </p:tgtEl>
                                        <p:attrNameLst>
                                          <p:attrName>ppt_x</p:attrName>
                                        </p:attrNameLst>
                                      </p:cBhvr>
                                      <p:tavLst>
                                        <p:tav tm="0">
                                          <p:val>
                                            <p:strVal val="0-#ppt_w/2"/>
                                          </p:val>
                                        </p:tav>
                                        <p:tav tm="100000">
                                          <p:val>
                                            <p:strVal val="#ppt_x"/>
                                          </p:val>
                                        </p:tav>
                                      </p:tavLst>
                                    </p:anim>
                                    <p:anim calcmode="lin" valueType="num">
                                      <p:cBhvr additive="base">
                                        <p:cTn id="14" dur="500" fill="hold"/>
                                        <p:tgtEl>
                                          <p:spTgt spid="71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TotalTime>
  <Words>443</Words>
  <Application>Microsoft Office PowerPoint</Application>
  <PresentationFormat>On-screen Show (4:3)</PresentationFormat>
  <Paragraphs>61</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WWW—Workers Working for Wages</vt:lpstr>
      <vt:lpstr>OBJECTIVES</vt:lpstr>
      <vt:lpstr>STANDARDS</vt:lpstr>
      <vt:lpstr>Let‘s take a look at these pictures Feel free to make statements about them</vt:lpstr>
      <vt:lpstr>Slide 5</vt:lpstr>
      <vt:lpstr>Slide 6</vt:lpstr>
      <vt:lpstr>Slide 7</vt:lpstr>
      <vt:lpstr>Slide 8</vt:lpstr>
      <vt:lpstr>QUESTIONS?</vt:lpstr>
      <vt:lpstr>LISTEN CLOSELY!</vt:lpstr>
      <vt:lpstr>GROUP ACTIVITY</vt:lpstr>
      <vt:lpstr>Take out your notebooks and pencils</vt:lpstr>
      <vt:lpstr>What did each group learn?</vt:lpstr>
      <vt:lpstr>Take a closer look</vt:lpstr>
      <vt:lpstr>Summarize</vt:lpstr>
      <vt:lpstr>Give examples that support the summary statements </vt:lpstr>
      <vt:lpstr>Get ready to write!</vt:lpstr>
      <vt:lpstr>What other questions do you have about workers that we haven’t answered yet?</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WWW—Workers Working for Wages</dc:title>
  <dc:creator> </dc:creator>
  <cp:lastModifiedBy> </cp:lastModifiedBy>
  <cp:revision>12</cp:revision>
  <dcterms:created xsi:type="dcterms:W3CDTF">2010-04-02T20:12:16Z</dcterms:created>
  <dcterms:modified xsi:type="dcterms:W3CDTF">2010-04-03T02:51:14Z</dcterms:modified>
</cp:coreProperties>
</file>